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1"/>
    <p:sldMasterId id="2147483797" r:id="rId2"/>
  </p:sldMasterIdLst>
  <p:notesMasterIdLst>
    <p:notesMasterId r:id="rId41"/>
  </p:notesMasterIdLst>
  <p:sldIdLst>
    <p:sldId id="327" r:id="rId3"/>
    <p:sldId id="326" r:id="rId4"/>
    <p:sldId id="324" r:id="rId5"/>
    <p:sldId id="325" r:id="rId6"/>
    <p:sldId id="302" r:id="rId7"/>
    <p:sldId id="334" r:id="rId8"/>
    <p:sldId id="335" r:id="rId9"/>
    <p:sldId id="273" r:id="rId10"/>
    <p:sldId id="328" r:id="rId11"/>
    <p:sldId id="285" r:id="rId12"/>
    <p:sldId id="291" r:id="rId13"/>
    <p:sldId id="293" r:id="rId14"/>
    <p:sldId id="283" r:id="rId15"/>
    <p:sldId id="284" r:id="rId16"/>
    <p:sldId id="286" r:id="rId17"/>
    <p:sldId id="287" r:id="rId18"/>
    <p:sldId id="288" r:id="rId19"/>
    <p:sldId id="294" r:id="rId20"/>
    <p:sldId id="295" r:id="rId21"/>
    <p:sldId id="915" r:id="rId22"/>
    <p:sldId id="329" r:id="rId23"/>
    <p:sldId id="298" r:id="rId24"/>
    <p:sldId id="300" r:id="rId25"/>
    <p:sldId id="301" r:id="rId26"/>
    <p:sldId id="305" r:id="rId27"/>
    <p:sldId id="320" r:id="rId28"/>
    <p:sldId id="260" r:id="rId29"/>
    <p:sldId id="916" r:id="rId30"/>
    <p:sldId id="306" r:id="rId31"/>
    <p:sldId id="917" r:id="rId32"/>
    <p:sldId id="956" r:id="rId33"/>
    <p:sldId id="955" r:id="rId34"/>
    <p:sldId id="914" r:id="rId35"/>
    <p:sldId id="321" r:id="rId36"/>
    <p:sldId id="333" r:id="rId37"/>
    <p:sldId id="316" r:id="rId38"/>
    <p:sldId id="913" r:id="rId39"/>
    <p:sldId id="336" r:id="rId4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87" userDrawn="1">
          <p15:clr>
            <a:srgbClr val="A4A3A4"/>
          </p15:clr>
        </p15:guide>
        <p15:guide id="2" pos="2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F9F8"/>
    <a:srgbClr val="FDF3F1"/>
    <a:srgbClr val="E64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75666" autoAdjust="0"/>
  </p:normalViewPr>
  <p:slideViewPr>
    <p:cSldViewPr snapToGrid="0" snapToObjects="1">
      <p:cViewPr varScale="1">
        <p:scale>
          <a:sx n="110" d="100"/>
          <a:sy n="110" d="100"/>
        </p:scale>
        <p:origin x="1656" y="102"/>
      </p:cViewPr>
      <p:guideLst>
        <p:guide orient="horz" pos="1687"/>
        <p:guide pos="2864"/>
      </p:guideLst>
    </p:cSldViewPr>
  </p:slideViewPr>
  <p:outlineViewPr>
    <p:cViewPr>
      <p:scale>
        <a:sx n="33" d="100"/>
        <a:sy n="33" d="100"/>
      </p:scale>
      <p:origin x="0" y="-9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s Patrick" userId="1d84c495-f457-468e-9330-7048e1467024" providerId="ADAL" clId="{F53725BF-B6CB-496C-9A42-29C6FA21FF2D}"/>
    <pc:docChg chg="undo custSel addSld delSld modSld sldOrd">
      <pc:chgData name="Ellis Patrick" userId="1d84c495-f457-468e-9330-7048e1467024" providerId="ADAL" clId="{F53725BF-B6CB-496C-9A42-29C6FA21FF2D}" dt="2023-10-23T23:02:06.924" v="3" actId="2696"/>
      <pc:docMkLst>
        <pc:docMk/>
      </pc:docMkLst>
      <pc:sldChg chg="add del">
        <pc:chgData name="Ellis Patrick" userId="1d84c495-f457-468e-9330-7048e1467024" providerId="ADAL" clId="{F53725BF-B6CB-496C-9A42-29C6FA21FF2D}" dt="2023-10-23T23:02:06.924" v="3" actId="2696"/>
        <pc:sldMkLst>
          <pc:docMk/>
          <pc:sldMk cId="2121308809" sldId="306"/>
        </pc:sldMkLst>
      </pc:sldChg>
      <pc:sldChg chg="ord">
        <pc:chgData name="Ellis Patrick" userId="1d84c495-f457-468e-9330-7048e1467024" providerId="ADAL" clId="{F53725BF-B6CB-496C-9A42-29C6FA21FF2D}" dt="2023-10-23T23:01:44.257" v="1"/>
        <pc:sldMkLst>
          <pc:docMk/>
          <pc:sldMk cId="1731833679" sldId="320"/>
        </pc:sldMkLst>
      </pc:sldChg>
      <pc:sldChg chg="add del">
        <pc:chgData name="Ellis Patrick" userId="1d84c495-f457-468e-9330-7048e1467024" providerId="ADAL" clId="{F53725BF-B6CB-496C-9A42-29C6FA21FF2D}" dt="2023-10-23T23:02:06.924" v="3" actId="2696"/>
        <pc:sldMkLst>
          <pc:docMk/>
          <pc:sldMk cId="2252945768" sldId="9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20CCA-5671-48F9-82BD-62D76CB0150F}" type="datetimeFigureOut">
              <a:rPr lang="en-AU" smtClean="0"/>
              <a:t>24/10/2023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D1F5A-BD35-4091-BCAB-003CC73E6E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3655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B9657-0304-AD48-84C1-76A63FCCC9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0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6" name="Picture 5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0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9" y="314327"/>
            <a:ext cx="4030663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5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451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6" y="309565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5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4481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5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2694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557213" indent="-214313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4951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704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825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60154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825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4204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825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3588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71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3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2"/>
            <a:ext cx="4564319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2"/>
            <a:ext cx="4564319" cy="51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105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664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29127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7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5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7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6358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5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3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2"/>
            <a:ext cx="3948875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69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5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596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2"/>
            <a:ext cx="4564319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98181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9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9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5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9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26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5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70" y="313766"/>
            <a:ext cx="4035775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6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5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9" y="314327"/>
            <a:ext cx="4030663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5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6" y="309565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5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5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825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825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9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528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29127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7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5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7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5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2"/>
            <a:ext cx="3948875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5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7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6" name="Picture 5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66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3" y="1"/>
            <a:ext cx="4564318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831B6F-623F-48B4-94F8-6424A6F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1" r="-14161"/>
          <a:stretch/>
        </p:blipFill>
        <p:spPr>
          <a:xfrm>
            <a:off x="3623995" y="1"/>
            <a:ext cx="7748351" cy="51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697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812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287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5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5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5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5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3498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269F8271-Edi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3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5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5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9076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94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7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14750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6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23566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6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66071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6" y="309564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83774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607828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31" indent="-285743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47318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823413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3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7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0475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3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84838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319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3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88835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302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02380" y="4762832"/>
            <a:ext cx="739471" cy="2623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16495934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1972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29126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5" y="261228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5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43661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5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PPT Template_widescreen_background file_charcoal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795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348201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PPT Template_widescreen_background file_blue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0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5" y="1348201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 descr="PPT Template_widescreen_background file_yellow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1158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3" y="1"/>
            <a:ext cx="4564318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87029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7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203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715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11516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97817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5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329285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05894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65907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7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98673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6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56231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6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05632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6" y="309564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8519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290843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1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092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5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70" y="313766"/>
            <a:ext cx="4035775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81597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29126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5" y="261228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5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66799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5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392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1348201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460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5" y="1348201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1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6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4443415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5" y="1290842"/>
            <a:ext cx="3965263" cy="1303630"/>
          </a:xfrm>
        </p:spPr>
        <p:txBody>
          <a:bodyPr anchor="t"/>
          <a:lstStyle>
            <a:lvl1pPr>
              <a:defRPr sz="2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2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7262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pPr lvl="0"/>
            <a:r>
              <a:rPr lang="en-US" dirty="0"/>
              <a:t>Add bullet point</a:t>
            </a:r>
          </a:p>
          <a:p>
            <a:pPr lvl="0"/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5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5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/>
              <a:t>Page </a:t>
            </a:r>
            <a:fld id="{17B45C2B-5911-204A-99D5-05E77B133151}" type="slidenum">
              <a:rPr lang="en-US" sz="675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75" dirty="0"/>
          </a:p>
        </p:txBody>
      </p:sp>
    </p:spTree>
    <p:extLst>
      <p:ext uri="{BB962C8B-B14F-4D97-AF65-F5344CB8AC3E}">
        <p14:creationId xmlns:p14="http://schemas.microsoft.com/office/powerpoint/2010/main" val="25090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68" r:id="rId25"/>
    <p:sldLayoutId id="2147483737" r:id="rId26"/>
    <p:sldLayoutId id="2147483739" r:id="rId27"/>
    <p:sldLayoutId id="2147483740" r:id="rId28"/>
    <p:sldLayoutId id="2147483751" r:id="rId29"/>
    <p:sldLayoutId id="2147483752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31" r:id="rId37"/>
    <p:sldLayoutId id="2147483732" r:id="rId38"/>
    <p:sldLayoutId id="2147483734" r:id="rId39"/>
    <p:sldLayoutId id="2147483747" r:id="rId40"/>
    <p:sldLayoutId id="2147483748" r:id="rId41"/>
    <p:sldLayoutId id="2147483749" r:id="rId42"/>
    <p:sldLayoutId id="2147483750" r:id="rId43"/>
  </p:sldLayoutIdLst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21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18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pPr lvl="0"/>
            <a:r>
              <a:rPr lang="en-US" dirty="0"/>
              <a:t>Add bullet point</a:t>
            </a:r>
          </a:p>
          <a:p>
            <a:pPr lvl="0"/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4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900"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4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/>
              <a:t>Page </a:t>
            </a:r>
            <a:fld id="{17B45C2B-5911-204A-99D5-05E77B133151}" type="slidenum">
              <a:rPr lang="en-US" sz="90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3994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  <p:sldLayoutId id="2147483817" r:id="rId20"/>
    <p:sldLayoutId id="2147483818" r:id="rId21"/>
    <p:sldLayoutId id="2147483819" r:id="rId22"/>
    <p:sldLayoutId id="2147483820" r:id="rId23"/>
    <p:sldLayoutId id="2147483821" r:id="rId24"/>
    <p:sldLayoutId id="2147483822" r:id="rId25"/>
    <p:sldLayoutId id="2147483823" r:id="rId26"/>
    <p:sldLayoutId id="2147483824" r:id="rId27"/>
    <p:sldLayoutId id="2147483825" r:id="rId28"/>
    <p:sldLayoutId id="2147483826" r:id="rId29"/>
    <p:sldLayoutId id="2147483827" r:id="rId30"/>
    <p:sldLayoutId id="2147483828" r:id="rId31"/>
    <p:sldLayoutId id="2147483829" r:id="rId32"/>
    <p:sldLayoutId id="2147483830" r:id="rId33"/>
    <p:sldLayoutId id="2147483831" r:id="rId34"/>
    <p:sldLayoutId id="2147483832" r:id="rId35"/>
    <p:sldLayoutId id="2147483833" r:id="rId36"/>
    <p:sldLayoutId id="2147483834" r:id="rId37"/>
    <p:sldLayoutId id="2147483835" r:id="rId38"/>
    <p:sldLayoutId id="2147483836" r:id="rId39"/>
    <p:sldLayoutId id="2147483837" r:id="rId40"/>
  </p:sldLayoutIdLst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378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892" indent="-342892" algn="l" defTabSz="457189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31" indent="-285743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2972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348" indent="-228594" algn="l" defTabSz="457189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s.usyd.edu.au/bioinformati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jpeg"/><Relationship Id="rId5" Type="http://schemas.openxmlformats.org/officeDocument/2006/relationships/hyperlink" Target="http://www.maths.usyd.edu.au/u/SMS/bioinformatics/" TargetMode="External"/><Relationship Id="rId4" Type="http://schemas.openxmlformats.org/officeDocument/2006/relationships/hyperlink" Target="http://shiny.maths.usyd.edu.au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0706" y="1290842"/>
            <a:ext cx="3965263" cy="1303630"/>
          </a:xfrm>
        </p:spPr>
        <p:txBody>
          <a:bodyPr/>
          <a:lstStyle/>
          <a:p>
            <a:r>
              <a:rPr lang="en-AU" sz="2800" dirty="0"/>
              <a:t>Clustering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0706" y="2594472"/>
            <a:ext cx="3963817" cy="639366"/>
          </a:xfrm>
        </p:spPr>
        <p:txBody>
          <a:bodyPr/>
          <a:lstStyle/>
          <a:p>
            <a:r>
              <a:rPr lang="en-AU" sz="1600" dirty="0"/>
              <a:t>Dr Ellis Patrick</a:t>
            </a:r>
          </a:p>
          <a:p>
            <a:r>
              <a:rPr lang="en-AU" dirty="0"/>
              <a:t>School of Mathematics and Statistics, </a:t>
            </a:r>
            <a:r>
              <a:rPr lang="en-AU" dirty="0" err="1"/>
              <a:t>Usyd</a:t>
            </a:r>
            <a:endParaRPr lang="en-AU" dirty="0"/>
          </a:p>
          <a:p>
            <a:r>
              <a:rPr lang="en-AU" dirty="0"/>
              <a:t>The Westmead Institute for Medical Research</a:t>
            </a:r>
          </a:p>
        </p:txBody>
      </p:sp>
      <p:pic>
        <p:nvPicPr>
          <p:cNvPr id="7" name="Picture 2" descr="Sort the Shapes//Learning Game-Educational Math Game-Preschool Game-Kindergarten Game-Kids Games P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69" y="283412"/>
            <a:ext cx="3986048" cy="46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0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C4FC-B666-4993-8EE2-3A211BE5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36038-FCA3-4573-A2A5-938563C23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0E7BD4-D1FD-49BD-9502-6A6313FA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126" y="549275"/>
            <a:ext cx="51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62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72CD-F7A9-4A18-B51D-5D711E760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A6740-9EBF-41CF-8769-DB295D566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Choose K and then...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Randomly assign a number, from 1 to K, to each of the observations. (These serve as initial cluster assignments for the observations).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Iterate until the cluster assignments stop changing.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CB56B-AF5F-48C8-B9D1-5743CB47A8E6}"/>
              </a:ext>
            </a:extLst>
          </p:cNvPr>
          <p:cNvSpPr txBox="1"/>
          <p:nvPr/>
        </p:nvSpPr>
        <p:spPr>
          <a:xfrm>
            <a:off x="850604" y="2571750"/>
            <a:ext cx="7963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+mn-lt"/>
              </a:rPr>
              <a:t>For each of the K clusters, computer the cluster centroid. The kth cluster centroid is the vector of the p covariate means for the observations in the kth </a:t>
            </a:r>
            <a:r>
              <a:rPr lang="en-AU" dirty="0">
                <a:latin typeface="+mn-lt"/>
              </a:rPr>
              <a:t>cluster.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+mn-lt"/>
              </a:rPr>
              <a:t>Assign each observation to the cluster whose centroid is closest (where closest is deemed using Euclidean distance).</a:t>
            </a:r>
            <a:endParaRPr lang="en-A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5790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C4FC-B666-4993-8EE2-3A211BE5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7E5A9-DC59-42AE-B4F2-EC043D388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F37227-96CD-4ADE-9BBE-3EF74D2E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00" y="411750"/>
            <a:ext cx="51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77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23E24-BCDE-4D62-A42C-612E1750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46DCB1-E725-4F8C-BC55-EE5085FB0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00" y="411750"/>
            <a:ext cx="51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526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F54EC67C-169A-4DC3-A8B5-06808DD3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313"/>
            <a:ext cx="8229600" cy="857250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2BA564-D87F-4353-8214-94E203D1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000" y="411750"/>
            <a:ext cx="5184000" cy="432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494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C4A9-FDBC-46CA-8009-48D64D10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78DA80-6BCF-43FC-9CDE-970BDCC0B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00" y="411750"/>
            <a:ext cx="51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34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D45-AF16-4C14-82D4-E4DDF4FC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CE428A3-FC35-41EA-AD90-7991F450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00" y="411750"/>
            <a:ext cx="51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64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D74F-47B2-416B-9A77-3AF1BFF8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328F006-B76B-4DEE-9AE7-755BB7EF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00" y="411750"/>
            <a:ext cx="51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14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89F977B-37FB-4DB1-AA12-5C0D66FA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75910"/>
            <a:ext cx="8424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54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85C-8D0E-42A5-A27D-D594DBA7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EC9A36D-6406-4D57-BC8B-57DD4CEF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000" y="411750"/>
            <a:ext cx="51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75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/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As an interdisciplinary field of science, </a:t>
            </a:r>
            <a:r>
              <a:rPr lang="en-AU" sz="2400" b="1" dirty="0"/>
              <a:t>bioinformatics</a:t>
            </a:r>
            <a:r>
              <a:rPr lang="en-AU" sz="2400" dirty="0"/>
              <a:t> combines biology, computer science, information engineering, mathematics and statistics to </a:t>
            </a:r>
            <a:r>
              <a:rPr lang="en-AU" sz="2400" dirty="0" err="1"/>
              <a:t>analyze</a:t>
            </a:r>
            <a:r>
              <a:rPr lang="en-AU" sz="2400" dirty="0"/>
              <a:t> and interpret biological data. </a:t>
            </a:r>
          </a:p>
          <a:p>
            <a:pPr marL="0" indent="0">
              <a:buNone/>
            </a:pPr>
            <a:r>
              <a:rPr lang="en-AU" sz="2400" dirty="0"/>
              <a:t>– “Wikipedia”</a:t>
            </a:r>
          </a:p>
        </p:txBody>
      </p:sp>
    </p:spTree>
    <p:extLst>
      <p:ext uri="{BB962C8B-B14F-4D97-AF65-F5344CB8AC3E}">
        <p14:creationId xmlns:p14="http://schemas.microsoft.com/office/powerpoint/2010/main" val="819776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C2C4-D4DF-348C-8A3F-6EBDD1CB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5F2E7A-D121-9A1B-A787-2A573E8D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85" y="818920"/>
            <a:ext cx="7022690" cy="3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884" y="1348200"/>
            <a:ext cx="4458630" cy="1224574"/>
          </a:xfrm>
        </p:spPr>
        <p:txBody>
          <a:bodyPr/>
          <a:lstStyle/>
          <a:p>
            <a:r>
              <a:rPr lang="en-AU" sz="3600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40230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35DA-784F-4C62-AA67-0C807EDD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F9DF5-D46A-4F5E-BCCE-561432E81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Hierarchical clustering methods produce a tree or dendrogram.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avoid specifying how many clusters are appropriate by providing a partition for each </a:t>
            </a:r>
            <a:r>
              <a:rPr lang="en-US" i="1" dirty="0"/>
              <a:t>k</a:t>
            </a:r>
            <a:r>
              <a:rPr lang="en-US" dirty="0"/>
              <a:t> obtained from cutting the tree at some level.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tree can be built in two distinct ways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	1. bottom-up: agglomerative clustering.</a:t>
            </a:r>
          </a:p>
          <a:p>
            <a:pPr marL="0" indent="0">
              <a:buNone/>
            </a:pPr>
            <a:r>
              <a:rPr lang="en-AU" dirty="0"/>
              <a:t>	2. top-down: divisive clustering.</a:t>
            </a:r>
          </a:p>
        </p:txBody>
      </p:sp>
    </p:spTree>
    <p:extLst>
      <p:ext uri="{BB962C8B-B14F-4D97-AF65-F5344CB8AC3E}">
        <p14:creationId xmlns:p14="http://schemas.microsoft.com/office/powerpoint/2010/main" val="255381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372" y="151168"/>
            <a:ext cx="4579256" cy="4899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8857" y="3614057"/>
            <a:ext cx="14151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err="1"/>
              <a:t>Alizadeh</a:t>
            </a:r>
            <a:r>
              <a:rPr lang="en-AU" sz="1000" dirty="0"/>
              <a:t>, Ash A., et al. "Distinct types of diffuse large B-cell lymphoma identified by gene expression profiling." </a:t>
            </a:r>
            <a:r>
              <a:rPr lang="en-AU" sz="1000" i="1" dirty="0"/>
              <a:t>Nature</a:t>
            </a:r>
            <a:r>
              <a:rPr lang="en-AU" sz="1000" dirty="0"/>
              <a:t> 403.6769 (2000): 503.</a:t>
            </a:r>
          </a:p>
        </p:txBody>
      </p:sp>
    </p:spTree>
    <p:extLst>
      <p:ext uri="{BB962C8B-B14F-4D97-AF65-F5344CB8AC3E}">
        <p14:creationId xmlns:p14="http://schemas.microsoft.com/office/powerpoint/2010/main" val="442858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731B-A37D-4AB3-8681-E9E52317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1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69563B-0A42-4B93-8BB8-205B34C6A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362" y="388151"/>
            <a:ext cx="4367198" cy="436719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FD6FA7-9DF4-4D39-BD62-50B2A649A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99" y="805636"/>
            <a:ext cx="3924314" cy="39243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B1B405-C6B2-4857-A97B-4C0FD232EA78}"/>
              </a:ext>
            </a:extLst>
          </p:cNvPr>
          <p:cNvSpPr/>
          <p:nvPr/>
        </p:nvSpPr>
        <p:spPr>
          <a:xfrm>
            <a:off x="5919788" y="3981450"/>
            <a:ext cx="2381250" cy="85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2A7AE3-4965-4AFE-97AB-6AB82278421C}"/>
              </a:ext>
            </a:extLst>
          </p:cNvPr>
          <p:cNvSpPr/>
          <p:nvPr/>
        </p:nvSpPr>
        <p:spPr>
          <a:xfrm>
            <a:off x="7865713" y="3090862"/>
            <a:ext cx="942974" cy="85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335C6F-D85B-4011-BDF7-EF09ADEE1B13}"/>
              </a:ext>
            </a:extLst>
          </p:cNvPr>
          <p:cNvSpPr/>
          <p:nvPr/>
        </p:nvSpPr>
        <p:spPr>
          <a:xfrm>
            <a:off x="6318678" y="1449780"/>
            <a:ext cx="1672415" cy="1400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516C97-20F8-4A8A-86BF-AC2C304E3567}"/>
              </a:ext>
            </a:extLst>
          </p:cNvPr>
          <p:cNvSpPr/>
          <p:nvPr/>
        </p:nvSpPr>
        <p:spPr>
          <a:xfrm>
            <a:off x="7361246" y="2801130"/>
            <a:ext cx="309184" cy="85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09ADE5-A451-48A3-9FFE-8836931BC6AA}"/>
              </a:ext>
            </a:extLst>
          </p:cNvPr>
          <p:cNvSpPr/>
          <p:nvPr/>
        </p:nvSpPr>
        <p:spPr>
          <a:xfrm flipH="1">
            <a:off x="5728523" y="1139432"/>
            <a:ext cx="2428875" cy="1123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7524C1-CE2D-4DF0-8C0F-30628BA4FCED}"/>
              </a:ext>
            </a:extLst>
          </p:cNvPr>
          <p:cNvSpPr/>
          <p:nvPr/>
        </p:nvSpPr>
        <p:spPr>
          <a:xfrm>
            <a:off x="6075393" y="2857500"/>
            <a:ext cx="942974" cy="85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275888-41E1-4ABD-AFBF-342FBFE29076}"/>
              </a:ext>
            </a:extLst>
          </p:cNvPr>
          <p:cNvSpPr/>
          <p:nvPr/>
        </p:nvSpPr>
        <p:spPr>
          <a:xfrm flipH="1">
            <a:off x="5678502" y="2250689"/>
            <a:ext cx="366713" cy="1340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930898-4760-468E-A657-2ABB16FF5B1C}"/>
              </a:ext>
            </a:extLst>
          </p:cNvPr>
          <p:cNvSpPr/>
          <p:nvPr/>
        </p:nvSpPr>
        <p:spPr>
          <a:xfrm>
            <a:off x="7604170" y="2509431"/>
            <a:ext cx="773846" cy="583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898284-0467-4352-AEA5-77BA3B7FEC1B}"/>
              </a:ext>
            </a:extLst>
          </p:cNvPr>
          <p:cNvSpPr/>
          <p:nvPr/>
        </p:nvSpPr>
        <p:spPr>
          <a:xfrm>
            <a:off x="1819275" y="1962150"/>
            <a:ext cx="709613" cy="4953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2D5804D-8B68-4309-9DD8-CE9589032AD6}"/>
              </a:ext>
            </a:extLst>
          </p:cNvPr>
          <p:cNvSpPr/>
          <p:nvPr/>
        </p:nvSpPr>
        <p:spPr>
          <a:xfrm rot="19308870">
            <a:off x="899013" y="3705525"/>
            <a:ext cx="877799" cy="485174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A1674C-AA18-4CD6-82DC-6FD5EDFED80D}"/>
              </a:ext>
            </a:extLst>
          </p:cNvPr>
          <p:cNvSpPr/>
          <p:nvPr/>
        </p:nvSpPr>
        <p:spPr>
          <a:xfrm>
            <a:off x="1681163" y="1876395"/>
            <a:ext cx="1097835" cy="1328767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823789-7BBD-4731-A121-1CEE4F1392CB}"/>
              </a:ext>
            </a:extLst>
          </p:cNvPr>
          <p:cNvSpPr/>
          <p:nvPr/>
        </p:nvSpPr>
        <p:spPr>
          <a:xfrm rot="18133920">
            <a:off x="349047" y="2226648"/>
            <a:ext cx="3071646" cy="1806692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767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9343-6D98-4423-BB4D-19D99424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51E218-497F-4E08-8431-EF73721A1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976" y="714375"/>
            <a:ext cx="4068762" cy="40687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F2B220-6184-494E-8E2E-F6E2AC9E10EF}"/>
              </a:ext>
            </a:extLst>
          </p:cNvPr>
          <p:cNvSpPr txBox="1"/>
          <p:nvPr/>
        </p:nvSpPr>
        <p:spPr>
          <a:xfrm>
            <a:off x="4400549" y="4717633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(mm)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9FA2-B138-4448-8EEC-36159BC7DCC1}"/>
              </a:ext>
            </a:extLst>
          </p:cNvPr>
          <p:cNvSpPr txBox="1"/>
          <p:nvPr/>
        </p:nvSpPr>
        <p:spPr>
          <a:xfrm rot="16200000">
            <a:off x="1838324" y="2242134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(cm)</a:t>
            </a:r>
          </a:p>
        </p:txBody>
      </p:sp>
    </p:spTree>
    <p:extLst>
      <p:ext uri="{BB962C8B-B14F-4D97-AF65-F5344CB8AC3E}">
        <p14:creationId xmlns:p14="http://schemas.microsoft.com/office/powerpoint/2010/main" val="37710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87C2-2412-4553-B1EB-7C9316AD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Between cluster similarity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2CF6-D5D2-4673-A234-1B9C0B7B6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649DF-A9E9-4504-803F-70024D6A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99" y="1019175"/>
            <a:ext cx="6157601" cy="32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33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C8AA-3D93-41EC-9F2C-D1AEF0851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Distance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AB3905-C753-4F88-8940-B8AF80092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9175"/>
                <a:ext cx="8229600" cy="3575050"/>
              </a:xfrm>
            </p:spPr>
            <p:txBody>
              <a:bodyPr/>
              <a:lstStyle/>
              <a:p>
                <a:r>
                  <a:rPr lang="en-AU" dirty="0"/>
                  <a:t>Euclidean</a:t>
                </a:r>
                <a:br>
                  <a:rPr lang="en-AU" dirty="0"/>
                </a:br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		If </a:t>
                </a:r>
                <a14:m>
                  <m:oMath xmlns:m="http://schemas.openxmlformats.org/officeDocument/2006/math">
                    <m:r>
                      <a:rPr lang="en-AU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a:rPr lang="en-AU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AU" b="1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dirty="0"/>
                  <a:t> </a:t>
                </a:r>
              </a:p>
              <a:p>
                <a:pPr marL="0" indent="0">
                  <a:buNone/>
                </a:pPr>
                <a:r>
                  <a:rPr lang="en-AU" b="0" dirty="0"/>
                  <a:t>		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AU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AU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AU" dirty="0"/>
                  <a:t> 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Manhattan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AB3905-C753-4F88-8940-B8AF80092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9175"/>
                <a:ext cx="8229600" cy="3575050"/>
              </a:xfrm>
              <a:blipFill>
                <a:blip r:embed="rId2"/>
                <a:stretch>
                  <a:fillRect l="-815" t="-272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https://upload.wikimedia.org/wikipedia/commons/thumb/0/08/Manhattan_distance.svg/200px-Manhattan_distance.svg.png">
            <a:extLst>
              <a:ext uri="{FF2B5EF4-FFF2-40B4-BE49-F238E27FC236}">
                <a16:creationId xmlns:a16="http://schemas.microsoft.com/office/drawing/2014/main" id="{9F707037-0DD7-4179-98EA-638D4F1EF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312738"/>
            <a:ext cx="30003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8D8E4-E35F-4344-9E5D-DE6D8B6B85E3}"/>
              </a:ext>
            </a:extLst>
          </p:cNvPr>
          <p:cNvSpPr txBox="1"/>
          <p:nvPr/>
        </p:nvSpPr>
        <p:spPr>
          <a:xfrm>
            <a:off x="6015037" y="3461216"/>
            <a:ext cx="3128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4"/>
                </a:solidFill>
              </a:rPr>
              <a:t>Green</a:t>
            </a:r>
            <a:r>
              <a:rPr lang="en-AU" dirty="0"/>
              <a:t> 			= 8.49</a:t>
            </a:r>
          </a:p>
          <a:p>
            <a:r>
              <a:rPr lang="en-AU" dirty="0">
                <a:solidFill>
                  <a:srgbClr val="C00000"/>
                </a:solidFill>
              </a:rPr>
              <a:t>Red</a:t>
            </a:r>
            <a:r>
              <a:rPr lang="en-AU" dirty="0"/>
              <a:t>, </a:t>
            </a:r>
            <a:r>
              <a:rPr lang="en-AU" dirty="0">
                <a:solidFill>
                  <a:schemeClr val="tx2"/>
                </a:solidFill>
              </a:rPr>
              <a:t>blue</a:t>
            </a:r>
            <a:r>
              <a:rPr lang="en-AU" dirty="0"/>
              <a:t>, </a:t>
            </a:r>
            <a:r>
              <a:rPr lang="en-AU" dirty="0">
                <a:solidFill>
                  <a:srgbClr val="FFC000"/>
                </a:solidFill>
              </a:rPr>
              <a:t>yellow	</a:t>
            </a:r>
            <a:r>
              <a:rPr lang="en-AU" dirty="0"/>
              <a:t>= 12</a:t>
            </a:r>
          </a:p>
        </p:txBody>
      </p:sp>
      <p:sp>
        <p:nvSpPr>
          <p:cNvPr id="6" name="AutoShape 4" descr="{\displaystyle d(\mathbf {p} ,\mathbf {q} )={\sqrt {(q_{1}-p_{1})^{2}+(q_{2}-p_{2})^{2}}}.}">
            <a:extLst>
              <a:ext uri="{FF2B5EF4-FFF2-40B4-BE49-F238E27FC236}">
                <a16:creationId xmlns:a16="http://schemas.microsoft.com/office/drawing/2014/main" id="{A5735EC1-348E-49A8-9078-CC21559BEA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925" y="160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5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8FA6-650F-5FFB-24C9-ED072806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BF426-009E-C0CF-9634-3528402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8A2D5-0DF1-CBA7-11DC-7038B199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14" y="944563"/>
            <a:ext cx="7164172" cy="42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4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65149B-54DA-459F-A205-240F11C5F57B}"/>
                  </a:ext>
                </a:extLst>
              </p:cNvPr>
              <p:cNvSpPr/>
              <p:nvPr/>
            </p:nvSpPr>
            <p:spPr>
              <a:xfrm>
                <a:off x="92546" y="1734342"/>
                <a:ext cx="4133964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𝑠𝑐𝑎𝑙𝑒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AU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AU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𝑠𝑐𝑎𝑙𝑒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AU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65149B-54DA-459F-A205-240F11C5F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6" y="1734342"/>
                <a:ext cx="4133964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E27F311B-4610-4DFD-A993-0B15610CD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7491" y="271462"/>
            <a:ext cx="4068762" cy="4068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5EA59-3FF6-4FBD-97B1-7DF5C057E7EA}"/>
              </a:ext>
            </a:extLst>
          </p:cNvPr>
          <p:cNvSpPr txBox="1"/>
          <p:nvPr/>
        </p:nvSpPr>
        <p:spPr>
          <a:xfrm>
            <a:off x="6851064" y="4274720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(mm)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05FC3-5808-4E10-B16B-280EB1B8462D}"/>
              </a:ext>
            </a:extLst>
          </p:cNvPr>
          <p:cNvSpPr txBox="1"/>
          <p:nvPr/>
        </p:nvSpPr>
        <p:spPr>
          <a:xfrm rot="16200000">
            <a:off x="4288839" y="1799221"/>
            <a:ext cx="90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(cm)</a:t>
            </a:r>
          </a:p>
        </p:txBody>
      </p:sp>
    </p:spTree>
    <p:extLst>
      <p:ext uri="{BB962C8B-B14F-4D97-AF65-F5344CB8AC3E}">
        <p14:creationId xmlns:p14="http://schemas.microsoft.com/office/powerpoint/2010/main" val="212130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5" y="-211462"/>
            <a:ext cx="1712686" cy="1365348"/>
          </a:xfrm>
        </p:spPr>
        <p:txBody>
          <a:bodyPr/>
          <a:lstStyle/>
          <a:p>
            <a:r>
              <a:rPr lang="en-AU" dirty="0"/>
              <a:t>Clustering 20,000 genes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372" y="151168"/>
            <a:ext cx="4579256" cy="4899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28857" y="3614057"/>
            <a:ext cx="14151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err="1"/>
              <a:t>Alizadeh</a:t>
            </a:r>
            <a:r>
              <a:rPr lang="en-AU" sz="1000" dirty="0"/>
              <a:t>, Ash A., et al. "Distinct types of diffuse large B-cell lymphoma identified by gene expression profiling." </a:t>
            </a:r>
            <a:r>
              <a:rPr lang="en-AU" sz="1000" i="1" dirty="0"/>
              <a:t>Nature</a:t>
            </a:r>
            <a:r>
              <a:rPr lang="en-AU" sz="1000" dirty="0"/>
              <a:t> 403.6769 (2000): 503.</a:t>
            </a:r>
          </a:p>
        </p:txBody>
      </p:sp>
    </p:spTree>
    <p:extLst>
      <p:ext uri="{BB962C8B-B14F-4D97-AF65-F5344CB8AC3E}">
        <p14:creationId xmlns:p14="http://schemas.microsoft.com/office/powerpoint/2010/main" val="750204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05FC-64BE-A114-FE9C-3EB31C79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9219-165F-9F86-9302-2B5A843A5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83C20-A857-1DA0-9625-0AC5F914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64" y="916761"/>
            <a:ext cx="6561431" cy="41394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8A7D09-6A54-5A27-A738-07E378ABD128}"/>
              </a:ext>
            </a:extLst>
          </p:cNvPr>
          <p:cNvSpPr/>
          <p:nvPr/>
        </p:nvSpPr>
        <p:spPr>
          <a:xfrm>
            <a:off x="1165685" y="1396031"/>
            <a:ext cx="6358920" cy="286186"/>
          </a:xfrm>
          <a:prstGeom prst="rect">
            <a:avLst/>
          </a:prstGeom>
          <a:solidFill>
            <a:schemeClr val="accent3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945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F133-A6D7-CE1A-82FE-B753EABF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multiplexed in situ imaging cytometry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9FA4-5BBB-5BE7-ADED-F1BEB864E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4" descr="Imaging Mass Cytometry Laboratory | Frederick National Laboratory">
            <a:extLst>
              <a:ext uri="{FF2B5EF4-FFF2-40B4-BE49-F238E27FC236}">
                <a16:creationId xmlns:a16="http://schemas.microsoft.com/office/drawing/2014/main" id="{336C7CAB-6C5C-9344-2F70-D488A3A3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9" y="1573532"/>
            <a:ext cx="4351367" cy="228446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ing Mass Cytometry (IMC) | Standard BioTools">
            <a:extLst>
              <a:ext uri="{FF2B5EF4-FFF2-40B4-BE49-F238E27FC236}">
                <a16:creationId xmlns:a16="http://schemas.microsoft.com/office/drawing/2014/main" id="{5DBAF088-6002-D5EB-883D-21D2C8E05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89"/>
          <a:stretch/>
        </p:blipFill>
        <p:spPr bwMode="auto">
          <a:xfrm>
            <a:off x="4662486" y="1566858"/>
            <a:ext cx="4351367" cy="228446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517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66A1F0-4BED-4177-83CE-8F1415D4B4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6" b="98420" l="4097" r="98592">
                        <a14:foregroundMark x1="85915" y1="38547" x2="85915" y2="38547"/>
                        <a14:foregroundMark x1="83995" y1="40600" x2="83995" y2="40600"/>
                        <a14:foregroundMark x1="85275" y1="42180" x2="85275" y2="42180"/>
                        <a14:foregroundMark x1="87964" y1="38389" x2="87964" y2="38389"/>
                        <a14:foregroundMark x1="91421" y1="41074" x2="91421" y2="41074"/>
                        <a14:foregroundMark x1="92446" y1="38547" x2="92446" y2="38547"/>
                        <a14:foregroundMark x1="95519" y1="38547" x2="95519" y2="38547"/>
                        <a14:foregroundMark x1="85531" y1="55924" x2="85531" y2="55924"/>
                        <a14:foregroundMark x1="87964" y1="56872" x2="87964" y2="56872"/>
                        <a14:foregroundMark x1="89245" y1="56714" x2="89245" y2="56714"/>
                        <a14:foregroundMark x1="94622" y1="54660" x2="94622" y2="54660"/>
                        <a14:foregroundMark x1="87836" y1="54660" x2="87836" y2="54660"/>
                        <a14:foregroundMark x1="80794" y1="72038" x2="80794" y2="72038"/>
                        <a14:foregroundMark x1="83099" y1="72512" x2="83099" y2="72512"/>
                        <a14:foregroundMark x1="84763" y1="72354" x2="84763" y2="72354"/>
                        <a14:foregroundMark x1="89245" y1="71564" x2="89245" y2="71564"/>
                        <a14:foregroundMark x1="91549" y1="73460" x2="91549" y2="73460"/>
                        <a14:foregroundMark x1="93086" y1="71248" x2="93086" y2="71248"/>
                        <a14:foregroundMark x1="96927" y1="71406" x2="96927" y2="71406"/>
                        <a14:foregroundMark x1="87964" y1="42180" x2="87964" y2="42180"/>
                        <a14:foregroundMark x1="90269" y1="40442" x2="90269" y2="40442"/>
                        <a14:foregroundMark x1="86300" y1="41706" x2="86300" y2="41706"/>
                        <a14:foregroundMark x1="91549" y1="39179" x2="91549" y2="39179"/>
                        <a14:foregroundMark x1="94494" y1="40600" x2="94494" y2="40600"/>
                        <a14:foregroundMark x1="85531" y1="22275" x2="85531" y2="22275"/>
                        <a14:foregroundMark x1="85147" y1="22117" x2="85147" y2="22117"/>
                        <a14:foregroundMark x1="84507" y1="22591" x2="83995" y2="24171"/>
                        <a14:foregroundMark x1="87964" y1="22907" x2="87964" y2="24329"/>
                        <a14:foregroundMark x1="91421" y1="23855" x2="91421" y2="23855"/>
                        <a14:foregroundMark x1="94366" y1="24171" x2="94366" y2="24171"/>
                        <a14:foregroundMark x1="83995" y1="8215" x2="83995" y2="8215"/>
                        <a14:foregroundMark x1="87836" y1="8215" x2="87836" y2="8215"/>
                        <a14:foregroundMark x1="88220" y1="7267" x2="88220" y2="7267"/>
                        <a14:foregroundMark x1="90397" y1="7583" x2="90397" y2="7583"/>
                        <a14:foregroundMark x1="91805" y1="7899" x2="91805" y2="7899"/>
                        <a14:foregroundMark x1="93342" y1="8215" x2="93342" y2="8215"/>
                        <a14:foregroundMark x1="96031" y1="7267" x2="96031" y2="7267"/>
                        <a14:foregroundMark x1="84123" y1="39021" x2="84123" y2="39021"/>
                        <a14:foregroundMark x1="91549" y1="41706" x2="91549" y2="41706"/>
                        <a14:foregroundMark x1="93214" y1="40916" x2="93214" y2="40916"/>
                        <a14:foregroundMark x1="94238" y1="39021" x2="94238" y2="39021"/>
                        <a14:foregroundMark x1="86428" y1="39179" x2="86428" y2="39179"/>
                        <a14:foregroundMark x1="95262" y1="42338" x2="95262" y2="42338"/>
                        <a14:foregroundMark x1="85531" y1="58136" x2="85531" y2="58136"/>
                        <a14:foregroundMark x1="90781" y1="57030" x2="90781" y2="57030"/>
                        <a14:foregroundMark x1="92318" y1="56240" x2="92318" y2="56240"/>
                        <a14:foregroundMark x1="94494" y1="56240" x2="94494" y2="56240"/>
                        <a14:foregroundMark x1="94622" y1="58452" x2="94622" y2="58452"/>
                        <a14:foregroundMark x1="86812" y1="87362" x2="86812" y2="87362"/>
                        <a14:foregroundMark x1="88988" y1="88152" x2="88988" y2="88152"/>
                        <a14:foregroundMark x1="92958" y1="88942" x2="92958" y2="88942"/>
                        <a14:foregroundMark x1="85019" y1="38547" x2="85019" y2="38547"/>
                        <a14:foregroundMark x1="84379" y1="41706" x2="84379" y2="41706"/>
                        <a14:foregroundMark x1="87836" y1="40442" x2="87836" y2="40442"/>
                        <a14:foregroundMark x1="87836" y1="39179" x2="87836" y2="39179"/>
                        <a14:foregroundMark x1="89885" y1="38863" x2="89885" y2="38863"/>
                        <a14:foregroundMark x1="89117" y1="38547" x2="89117" y2="38547"/>
                        <a14:foregroundMark x1="90013" y1="41548" x2="90013" y2="41548"/>
                        <a14:foregroundMark x1="89117" y1="42338" x2="89117" y2="42338"/>
                        <a14:foregroundMark x1="91549" y1="40126" x2="91549" y2="40126"/>
                        <a14:foregroundMark x1="92574" y1="40284" x2="92574" y2="40284"/>
                        <a14:foregroundMark x1="92958" y1="38863" x2="92958" y2="38863"/>
                        <a14:foregroundMark x1="93086" y1="41706" x2="93086" y2="41706"/>
                        <a14:foregroundMark x1="92190" y1="42338" x2="92190" y2="42338"/>
                        <a14:foregroundMark x1="94238" y1="41232" x2="94238" y2="41232"/>
                        <a14:foregroundMark x1="94622" y1="38705" x2="94622" y2="38705"/>
                        <a14:foregroundMark x1="95647" y1="39810" x2="95647" y2="39810"/>
                        <a14:foregroundMark x1="96031" y1="41232" x2="96031" y2="41232"/>
                        <a14:foregroundMark x1="94494" y1="41864" x2="94494" y2="41864"/>
                        <a14:foregroundMark x1="87836" y1="73460" x2="87836" y2="73460"/>
                        <a14:foregroundMark x1="93086" y1="73302" x2="93086" y2="73302"/>
                        <a14:foregroundMark x1="96543" y1="72670" x2="96543" y2="72670"/>
                        <a14:foregroundMark x1="98592" y1="72512" x2="98592" y2="72512"/>
                        <a14:foregroundMark x1="97055" y1="71880" x2="97055" y2="71880"/>
                        <a14:foregroundMark x1="97055" y1="72038" x2="97055" y2="72038"/>
                        <a14:foregroundMark x1="85531" y1="89258" x2="85531" y2="89258"/>
                        <a14:foregroundMark x1="85531" y1="89100" x2="85531" y2="89100"/>
                        <a14:foregroundMark x1="85531" y1="89258" x2="85531" y2="89258"/>
                        <a14:foregroundMark x1="85659" y1="89258" x2="85659" y2="89258"/>
                        <a14:foregroundMark x1="85531" y1="88942" x2="85531" y2="88942"/>
                        <a14:foregroundMark x1="85531" y1="89258" x2="85531" y2="89258"/>
                        <a14:foregroundMark x1="85659" y1="89258" x2="85659" y2="89258"/>
                        <a14:foregroundMark x1="85531" y1="88942" x2="85531" y2="89415"/>
                        <a14:foregroundMark x1="93342" y1="24645" x2="93342" y2="24645"/>
                        <a14:foregroundMark x1="94494" y1="23065" x2="94494" y2="23065"/>
                        <a14:foregroundMark x1="95775" y1="24171" x2="95775" y2="24171"/>
                        <a14:foregroundMark x1="94622" y1="9163" x2="94622" y2="9163"/>
                        <a14:foregroundMark x1="8579" y1="23697" x2="4738" y2="35229"/>
                        <a14:foregroundMark x1="4738" y1="35229" x2="4481" y2="56398"/>
                        <a14:foregroundMark x1="4481" y1="56398" x2="8323" y2="75355"/>
                        <a14:foregroundMark x1="25480" y1="91153" x2="31626" y2="94629"/>
                        <a14:foregroundMark x1="31626" y1="94629" x2="44430" y2="96367"/>
                        <a14:foregroundMark x1="44430" y1="96367" x2="57618" y2="93681"/>
                        <a14:foregroundMark x1="57618" y1="93681" x2="60948" y2="90995"/>
                        <a14:foregroundMark x1="23047" y1="7899" x2="33931" y2="3318"/>
                        <a14:foregroundMark x1="33931" y1="3318" x2="44814" y2="2686"/>
                        <a14:foregroundMark x1="44814" y1="2686" x2="57106" y2="5371"/>
                        <a14:foregroundMark x1="72087" y1="20221" x2="76184" y2="27330"/>
                        <a14:foregroundMark x1="76184" y1="27330" x2="76312" y2="27488"/>
                        <a14:foregroundMark x1="10115" y1="79937" x2="11140" y2="81201"/>
                        <a14:foregroundMark x1="16517" y1="85466" x2="18438" y2="88152"/>
                        <a14:foregroundMark x1="36876" y1="98578" x2="43406" y2="98736"/>
                        <a14:foregroundMark x1="43406" y1="98736" x2="49936" y2="98420"/>
                        <a14:foregroundMark x1="49936" y1="98420" x2="50320" y2="98420"/>
                        <a14:foregroundMark x1="88092" y1="72196" x2="88092" y2="72196"/>
                        <a14:foregroundMark x1="85403" y1="25750" x2="85403" y2="25750"/>
                        <a14:foregroundMark x1="86300" y1="25592" x2="86300" y2="25592"/>
                        <a14:foregroundMark x1="87836" y1="25750" x2="87836" y2="25750"/>
                        <a14:foregroundMark x1="90269" y1="24803" x2="90269" y2="24803"/>
                        <a14:foregroundMark x1="92061" y1="22275" x2="92061" y2="22275"/>
                        <a14:foregroundMark x1="92190" y1="25908" x2="92190" y2="25908"/>
                        <a14:foregroundMark x1="95519" y1="22275" x2="95519" y2="22275"/>
                        <a14:foregroundMark x1="96159" y1="9163" x2="96159" y2="9163"/>
                        <a14:foregroundMark x1="84635" y1="22117" x2="84635" y2="22117"/>
                        <a14:foregroundMark x1="84251" y1="24961" x2="84251" y2="24961"/>
                        <a14:foregroundMark x1="93086" y1="25592" x2="93086" y2="25592"/>
                        <a14:backgroundMark x1="88348" y1="39810" x2="88348" y2="39810"/>
                        <a14:backgroundMark x1="91933" y1="41074" x2="91933" y2="41074"/>
                        <a14:backgroundMark x1="93598" y1="39336" x2="93598" y2="39336"/>
                        <a14:backgroundMark x1="95391" y1="39494" x2="95391" y2="39494"/>
                        <a14:backgroundMark x1="94750" y1="41232" x2="94750" y2="41232"/>
                        <a14:backgroundMark x1="93598" y1="72828" x2="93598" y2="72828"/>
                        <a14:backgroundMark x1="88604" y1="72670" x2="88604" y2="72670"/>
                        <a14:backgroundMark x1="97311" y1="71880" x2="97311" y2="71880"/>
                        <a14:backgroundMark x1="93470" y1="88942" x2="93470" y2="88942"/>
                        <a14:backgroundMark x1="89245" y1="88942" x2="89245" y2="88942"/>
                        <a14:backgroundMark x1="85659" y1="89258" x2="85659" y2="89258"/>
                        <a14:backgroundMark x1="85659" y1="88942" x2="85659" y2="88942"/>
                        <a14:backgroundMark x1="88348" y1="24171" x2="88348" y2="24171"/>
                        <a14:backgroundMark x1="92702" y1="24961" x2="92702" y2="24961"/>
                        <a14:backgroundMark x1="95006" y1="24329" x2="95006" y2="24329"/>
                        <a14:backgroundMark x1="93598" y1="24803" x2="93598" y2="24803"/>
                        <a14:backgroundMark x1="95647" y1="9005" x2="95647" y2="9005"/>
                        <a14:backgroundMark x1="93598" y1="39652" x2="93598" y2="39652"/>
                        <a14:backgroundMark x1="93854" y1="40758" x2="93854" y2="40758"/>
                        <a14:backgroundMark x1="92446" y1="39652" x2="92446" y2="39652"/>
                        <a14:backgroundMark x1="85403" y1="25434" x2="85403" y2="25434"/>
                        <a14:backgroundMark x1="92446" y1="25592" x2="92446" y2="25592"/>
                        <a14:backgroundMark x1="92318" y1="25592" x2="92318" y2="25592"/>
                      </a14:backgroundRemoval>
                    </a14:imgEffect>
                    <a14:imgEffect>
                      <a14:sharpenSoften amoun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5456" y="310438"/>
            <a:ext cx="5580047" cy="45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4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B588-1DDC-A85F-3D55-097EDFFD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highly multiplexed imaging data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AB3FE-682C-D577-6A45-F1D505E18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63F20-363D-D8B9-F959-EA3E41DBB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52" y="815410"/>
            <a:ext cx="3949095" cy="4401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1F75B7-D362-C260-BE4A-3B78F596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384" y="138071"/>
            <a:ext cx="1441524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2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/>
              <a:t>When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4641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/>
              <a:t>When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400" dirty="0"/>
              <a:t>Some advantages of hierarchical clustering:</a:t>
            </a:r>
          </a:p>
          <a:p>
            <a:pPr marL="0" indent="0">
              <a:buNone/>
            </a:pPr>
            <a:r>
              <a:rPr lang="en-AU" dirty="0"/>
              <a:t>	1. Don't need to know how many clusters you're after.</a:t>
            </a:r>
          </a:p>
          <a:p>
            <a:pPr marL="0" indent="0">
              <a:buNone/>
            </a:pPr>
            <a:r>
              <a:rPr lang="en-AU" dirty="0"/>
              <a:t>	2. Can cut hierarchy at any level to get any number of clusters.</a:t>
            </a:r>
          </a:p>
          <a:p>
            <a:pPr marL="0" indent="0">
              <a:buNone/>
            </a:pPr>
            <a:r>
              <a:rPr lang="en-AU" dirty="0"/>
              <a:t>	3. Easy to interpret hierarchy for particular applications.</a:t>
            </a:r>
          </a:p>
          <a:p>
            <a:pPr marL="0" indent="0">
              <a:buNone/>
            </a:pPr>
            <a:r>
              <a:rPr lang="en-AU" dirty="0"/>
              <a:t>	4. Deterministic.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sz="2400" dirty="0"/>
              <a:t>Some advantages of k-means clustering:</a:t>
            </a:r>
          </a:p>
          <a:p>
            <a:pPr marL="0" indent="0">
              <a:buNone/>
            </a:pPr>
            <a:r>
              <a:rPr lang="en-AU" dirty="0"/>
              <a:t>	1. Can be much faster than hierarchical clustering, depending on data.</a:t>
            </a:r>
          </a:p>
          <a:p>
            <a:pPr marL="0" indent="0">
              <a:buNone/>
            </a:pPr>
            <a:r>
              <a:rPr lang="en-AU" dirty="0"/>
              <a:t>	2. Nice theoretical framework.</a:t>
            </a:r>
          </a:p>
          <a:p>
            <a:pPr marL="0" indent="0">
              <a:buNone/>
            </a:pPr>
            <a:r>
              <a:rPr lang="en-AU" dirty="0"/>
              <a:t>	3. Can incorporate new data and reform clusters easily.</a:t>
            </a:r>
          </a:p>
        </p:txBody>
      </p:sp>
    </p:spTree>
    <p:extLst>
      <p:ext uri="{BB962C8B-B14F-4D97-AF65-F5344CB8AC3E}">
        <p14:creationId xmlns:p14="http://schemas.microsoft.com/office/powerpoint/2010/main" val="4275827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70A3DA-44EE-4658-A3FD-400B30C92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7"/>
          <a:stretch/>
        </p:blipFill>
        <p:spPr>
          <a:xfrm rot="5400000">
            <a:off x="2512987" y="55382"/>
            <a:ext cx="4118022" cy="5960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238954-ACAA-45FE-AD3A-E026DE77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Quantitative clustering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4955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4D9D-2E7B-204B-AAFE-4B9C06E8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46" y="5273"/>
            <a:ext cx="8229600" cy="857250"/>
          </a:xfrm>
        </p:spPr>
        <p:txBody>
          <a:bodyPr/>
          <a:lstStyle/>
          <a:p>
            <a:r>
              <a:rPr lang="en-AU" dirty="0"/>
              <a:t>Sydney Precision Data Science Centre</a:t>
            </a:r>
            <a:br>
              <a:rPr lang="en-AU" dirty="0"/>
            </a:br>
            <a:r>
              <a:rPr lang="en-AU" sz="1600" dirty="0">
                <a:solidFill>
                  <a:schemeClr val="tx1"/>
                </a:solidFill>
              </a:rPr>
              <a:t>Precision Bioinformatics Cluster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Shape 712">
            <a:extLst>
              <a:ext uri="{FF2B5EF4-FFF2-40B4-BE49-F238E27FC236}">
                <a16:creationId xmlns:a16="http://schemas.microsoft.com/office/drawing/2014/main" id="{D0C6F466-661F-C44A-A8A3-7354753F75F5}"/>
              </a:ext>
            </a:extLst>
          </p:cNvPr>
          <p:cNvSpPr txBox="1">
            <a:spLocks/>
          </p:cNvSpPr>
          <p:nvPr/>
        </p:nvSpPr>
        <p:spPr>
          <a:xfrm>
            <a:off x="335446" y="862228"/>
            <a:ext cx="8473109" cy="400850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342891" indent="-342891" algn="l" defTabSz="457189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Lucida Grande" charset="0"/>
              <a:buChar char="–"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742932" indent="-285744" algn="l" defTabSz="457189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Lucida Grande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1142971" indent="-228594" algn="l" defTabSz="457189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600160" indent="-228594" algn="l" defTabSz="45718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2057349" indent="-228594" algn="l" defTabSz="45718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  <a:defRPr sz="1800"/>
            </a:pPr>
            <a:r>
              <a:rPr lang="en-AU" sz="1200" dirty="0">
                <a:latin typeface="+mn-lt"/>
                <a:ea typeface="+mn-ea"/>
                <a:cs typeface="+mn-cs"/>
              </a:rPr>
              <a:t>We share an interest in developing statistical and computational methodologies to tackle the foremost significant challenges posed by modern biology and medicine.  </a:t>
            </a:r>
          </a:p>
          <a:p>
            <a:pPr marL="0" indent="0">
              <a:buNone/>
              <a:defRPr sz="1800"/>
            </a:pPr>
            <a:endParaRPr lang="en-AU" sz="1350" dirty="0"/>
          </a:p>
          <a:p>
            <a:pPr marL="0" indent="0">
              <a:buNone/>
              <a:defRPr sz="1800"/>
            </a:pPr>
            <a:endParaRPr lang="en-AU" sz="1350" dirty="0"/>
          </a:p>
          <a:p>
            <a:pPr marL="0" indent="0">
              <a:spcBef>
                <a:spcPts val="300"/>
              </a:spcBef>
              <a:buNone/>
              <a:defRPr sz="1800"/>
            </a:pPr>
            <a:endParaRPr lang="en-AU" sz="1500" dirty="0"/>
          </a:p>
          <a:p>
            <a:pPr marL="0" indent="0">
              <a:spcBef>
                <a:spcPts val="300"/>
              </a:spcBef>
              <a:buNone/>
              <a:defRPr sz="1800"/>
            </a:pPr>
            <a:endParaRPr lang="en-AU" sz="1500" dirty="0"/>
          </a:p>
          <a:p>
            <a:pPr marL="0" indent="0">
              <a:spcBef>
                <a:spcPts val="300"/>
              </a:spcBef>
              <a:buNone/>
              <a:defRPr sz="1800"/>
            </a:pPr>
            <a:endParaRPr lang="en-AU" sz="1500" dirty="0">
              <a:ea typeface="ＭＳ Ｐゴシック"/>
            </a:endParaRPr>
          </a:p>
          <a:p>
            <a:pPr marL="0" indent="0">
              <a:spcBef>
                <a:spcPts val="300"/>
              </a:spcBef>
              <a:buNone/>
              <a:defRPr sz="1800"/>
            </a:pPr>
            <a:endParaRPr lang="en-AU" sz="1350" dirty="0">
              <a:ea typeface="ＭＳ Ｐゴシック"/>
            </a:endParaRPr>
          </a:p>
          <a:p>
            <a:pPr marL="0" indent="0">
              <a:spcBef>
                <a:spcPts val="300"/>
              </a:spcBef>
              <a:buNone/>
              <a:defRPr sz="1800"/>
            </a:pPr>
            <a:endParaRPr lang="en-AU" sz="1350" dirty="0">
              <a:ea typeface="ＭＳ Ｐゴシック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23C83-C2D9-9946-90C3-34DABC964495}"/>
              </a:ext>
            </a:extLst>
          </p:cNvPr>
          <p:cNvSpPr txBox="1"/>
          <p:nvPr/>
        </p:nvSpPr>
        <p:spPr>
          <a:xfrm>
            <a:off x="335445" y="4060574"/>
            <a:ext cx="493694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defRPr sz="1800"/>
            </a:pPr>
            <a:r>
              <a:rPr lang="en-AU" sz="1200" dirty="0"/>
              <a:t>Find out more: </a:t>
            </a:r>
            <a:r>
              <a:rPr lang="en-AU" sz="1200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ea typeface="ＭＳ Ｐゴシック"/>
                <a:hlinkClick r:id="rId3"/>
              </a:rPr>
              <a:t>http://www.maths.usyd.edu.au/bioinformatics/</a:t>
            </a:r>
            <a:endParaRPr lang="en-AU" sz="1200" dirty="0">
              <a:solidFill>
                <a:schemeClr val="accent1"/>
              </a:solidFill>
              <a:uFill>
                <a:solidFill>
                  <a:srgbClr val="E64626"/>
                </a:solidFill>
              </a:uFill>
              <a:ea typeface="ＭＳ Ｐゴシック"/>
            </a:endParaRPr>
          </a:p>
          <a:p>
            <a:pPr>
              <a:spcBef>
                <a:spcPts val="300"/>
              </a:spcBef>
              <a:defRPr sz="1800"/>
            </a:pPr>
            <a:r>
              <a:rPr lang="en-AU" sz="1200" dirty="0"/>
              <a:t>Shiny apps:</a:t>
            </a:r>
            <a:r>
              <a:rPr lang="en-AU" sz="1200" dirty="0">
                <a:ea typeface="ＭＳ Ｐゴシック"/>
              </a:rPr>
              <a:t>     </a:t>
            </a:r>
            <a:r>
              <a:rPr lang="en-AU" sz="1200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ea typeface="ＭＳ Ｐゴシック"/>
                <a:hlinkClick r:id="rId4"/>
              </a:rPr>
              <a:t>http://shiny.maths.usyd.edu.au/</a:t>
            </a:r>
            <a:endParaRPr lang="en-AU" sz="1200" dirty="0">
              <a:solidFill>
                <a:schemeClr val="accent1"/>
              </a:solidFill>
              <a:uFill>
                <a:solidFill>
                  <a:schemeClr val="accent1"/>
                </a:solidFill>
              </a:uFill>
              <a:ea typeface="ＭＳ Ｐゴシック"/>
            </a:endParaRPr>
          </a:p>
          <a:p>
            <a:pPr>
              <a:spcBef>
                <a:spcPts val="300"/>
              </a:spcBef>
              <a:defRPr sz="1800"/>
            </a:pPr>
            <a:r>
              <a:rPr lang="en-AU" sz="1200" dirty="0" err="1"/>
              <a:t>Github</a:t>
            </a:r>
            <a:r>
              <a:rPr lang="en-AU" sz="1200" dirty="0"/>
              <a:t>:            </a:t>
            </a:r>
            <a:r>
              <a:rPr lang="en-AU" sz="1200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ea typeface="ＭＳ Ｐゴシック"/>
                <a:hlinkClick r:id="rId5"/>
              </a:rPr>
              <a:t>https://github.com/SydneyBioX</a:t>
            </a:r>
          </a:p>
          <a:p>
            <a:endParaRPr lang="en-US" dirty="0"/>
          </a:p>
        </p:txBody>
      </p:sp>
      <p:pic>
        <p:nvPicPr>
          <p:cNvPr id="1026" name="Picture 2" descr="group">
            <a:extLst>
              <a:ext uri="{FF2B5EF4-FFF2-40B4-BE49-F238E27FC236}">
                <a16:creationId xmlns:a16="http://schemas.microsoft.com/office/drawing/2014/main" id="{E9877C78-7326-3465-9E8F-2AA9AB8E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48" y="1401519"/>
            <a:ext cx="6545304" cy="258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740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8EE4-B0F7-4785-9A4F-5826853F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305C-5FBC-4E0D-BDDE-2DBBF5061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84225"/>
            <a:ext cx="8229600" cy="3575050"/>
          </a:xfrm>
        </p:spPr>
        <p:txBody>
          <a:bodyPr/>
          <a:lstStyle/>
          <a:p>
            <a:pPr marL="2743200" lvl="8" indent="0">
              <a:buNone/>
            </a:pPr>
            <a:r>
              <a:rPr lang="en-AU" sz="7200" dirty="0"/>
              <a:t>                </a:t>
            </a:r>
            <a:r>
              <a:rPr lang="en-AU" sz="7200" dirty="0">
                <a:solidFill>
                  <a:schemeClr val="accent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00090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43" y="78862"/>
            <a:ext cx="3106057" cy="857250"/>
          </a:xfrm>
        </p:spPr>
        <p:txBody>
          <a:bodyPr/>
          <a:lstStyle/>
          <a:p>
            <a:r>
              <a:rPr lang="en-AU" dirty="0"/>
              <a:t>Clustering 100,000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0631" b="65322"/>
          <a:stretch/>
        </p:blipFill>
        <p:spPr>
          <a:xfrm>
            <a:off x="2283051" y="944563"/>
            <a:ext cx="4577897" cy="3759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0401" y="4712613"/>
            <a:ext cx="3933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Habib, Naomi, et al. "Massively parallel single-nucleus RNA-</a:t>
            </a:r>
            <a:r>
              <a:rPr lang="en-AU" sz="1000" dirty="0" err="1"/>
              <a:t>seq</a:t>
            </a:r>
            <a:r>
              <a:rPr lang="en-AU" sz="1000" dirty="0"/>
              <a:t> with </a:t>
            </a:r>
            <a:r>
              <a:rPr lang="en-AU" sz="1000" dirty="0" err="1"/>
              <a:t>DroNc</a:t>
            </a:r>
            <a:r>
              <a:rPr lang="en-AU" sz="1000" dirty="0"/>
              <a:t>-seq." </a:t>
            </a:r>
            <a:r>
              <a:rPr lang="en-AU" sz="1000" i="1" dirty="0"/>
              <a:t>Nature methods</a:t>
            </a:r>
            <a:r>
              <a:rPr lang="en-AU" sz="1000" dirty="0"/>
              <a:t> 14.10 (2017): 955.</a:t>
            </a:r>
          </a:p>
        </p:txBody>
      </p:sp>
    </p:spTree>
    <p:extLst>
      <p:ext uri="{BB962C8B-B14F-4D97-AF65-F5344CB8AC3E}">
        <p14:creationId xmlns:p14="http://schemas.microsoft.com/office/powerpoint/2010/main" val="96103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825F0D-1F3C-43F2-9FD0-639B82E50403}"/>
              </a:ext>
            </a:extLst>
          </p:cNvPr>
          <p:cNvSpPr/>
          <p:nvPr/>
        </p:nvSpPr>
        <p:spPr>
          <a:xfrm>
            <a:off x="457200" y="1384300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071DA-B2A3-4FCF-80CA-C5D4F8B5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Breast cancer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31E97-AC1E-44BC-B70F-CDE5586AF3D9}"/>
              </a:ext>
            </a:extLst>
          </p:cNvPr>
          <p:cNvSpPr txBox="1"/>
          <p:nvPr/>
        </p:nvSpPr>
        <p:spPr>
          <a:xfrm>
            <a:off x="1822450" y="4794577"/>
            <a:ext cx="7248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Genomic and transcriptional aberrations linked to breast cancer </a:t>
            </a:r>
            <a:r>
              <a:rPr lang="en-US" sz="1000" dirty="0" err="1"/>
              <a:t>pathophysiologies</a:t>
            </a:r>
            <a:r>
              <a:rPr lang="en-US" sz="1000" dirty="0"/>
              <a:t>. (PMID:17157792)</a:t>
            </a:r>
          </a:p>
          <a:p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7ADDC6-E078-4421-9ED8-0FD47879955F}"/>
              </a:ext>
            </a:extLst>
          </p:cNvPr>
          <p:cNvSpPr/>
          <p:nvPr/>
        </p:nvSpPr>
        <p:spPr>
          <a:xfrm>
            <a:off x="457200" y="2246149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2598A7-A761-41ED-94FB-693F58B6550E}"/>
              </a:ext>
            </a:extLst>
          </p:cNvPr>
          <p:cNvSpPr/>
          <p:nvPr/>
        </p:nvSpPr>
        <p:spPr>
          <a:xfrm>
            <a:off x="457200" y="3077287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AE5BEF-9058-49E0-964C-2F784EA80C8A}"/>
              </a:ext>
            </a:extLst>
          </p:cNvPr>
          <p:cNvSpPr/>
          <p:nvPr/>
        </p:nvSpPr>
        <p:spPr>
          <a:xfrm>
            <a:off x="457200" y="3908425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68A396-111E-456B-886A-4EC150AC1953}"/>
              </a:ext>
            </a:extLst>
          </p:cNvPr>
          <p:cNvSpPr/>
          <p:nvPr/>
        </p:nvSpPr>
        <p:spPr>
          <a:xfrm>
            <a:off x="3162300" y="1384300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7610F7-CCAB-4FDC-AA87-F8C652808E94}"/>
              </a:ext>
            </a:extLst>
          </p:cNvPr>
          <p:cNvSpPr/>
          <p:nvPr/>
        </p:nvSpPr>
        <p:spPr>
          <a:xfrm>
            <a:off x="3162300" y="2246149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F3F0A04-1A2F-42E6-ACE5-08CAF001D886}"/>
              </a:ext>
            </a:extLst>
          </p:cNvPr>
          <p:cNvSpPr/>
          <p:nvPr/>
        </p:nvSpPr>
        <p:spPr>
          <a:xfrm>
            <a:off x="3162300" y="3077287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2CCAED-F3B9-4E38-9FFB-5A5ED7140D11}"/>
              </a:ext>
            </a:extLst>
          </p:cNvPr>
          <p:cNvSpPr/>
          <p:nvPr/>
        </p:nvSpPr>
        <p:spPr>
          <a:xfrm>
            <a:off x="5867400" y="1384300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A5F29-BB1C-4EDA-AC2E-07618CA815CD}"/>
              </a:ext>
            </a:extLst>
          </p:cNvPr>
          <p:cNvSpPr/>
          <p:nvPr/>
        </p:nvSpPr>
        <p:spPr>
          <a:xfrm>
            <a:off x="5867400" y="2246149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81DEF8-0F0C-450D-8F47-D8DF11ADBE5C}"/>
              </a:ext>
            </a:extLst>
          </p:cNvPr>
          <p:cNvSpPr/>
          <p:nvPr/>
        </p:nvSpPr>
        <p:spPr>
          <a:xfrm>
            <a:off x="5867400" y="3077287"/>
            <a:ext cx="27495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5CB1-3E76-4B99-9865-557D7E00F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81050"/>
            <a:ext cx="9080500" cy="3844925"/>
          </a:xfrm>
        </p:spPr>
        <p:txBody>
          <a:bodyPr/>
          <a:lstStyle/>
          <a:p>
            <a:r>
              <a:rPr lang="en-AU" dirty="0"/>
              <a:t>130 patients. Consider 10 variables:</a:t>
            </a:r>
            <a:br>
              <a:rPr lang="en-AU" dirty="0"/>
            </a:br>
            <a:br>
              <a:rPr lang="en-AU" dirty="0"/>
            </a:br>
            <a:endParaRPr lang="en-AU" dirty="0"/>
          </a:p>
          <a:p>
            <a:pPr marL="0" indent="0">
              <a:buNone/>
            </a:pPr>
            <a:r>
              <a:rPr lang="en-AU" dirty="0"/>
              <a:t>       </a:t>
            </a:r>
            <a:r>
              <a:rPr lang="en-AU" dirty="0" err="1">
                <a:solidFill>
                  <a:schemeClr val="bg1"/>
                </a:solidFill>
              </a:rPr>
              <a:t>node.positive</a:t>
            </a:r>
            <a:r>
              <a:rPr lang="en-AU" dirty="0">
                <a:solidFill>
                  <a:schemeClr val="bg1"/>
                </a:solidFill>
              </a:rPr>
              <a:t>  				</a:t>
            </a:r>
            <a:r>
              <a:rPr lang="en-AU" dirty="0" err="1">
                <a:solidFill>
                  <a:schemeClr val="bg1"/>
                </a:solidFill>
              </a:rPr>
              <a:t>hormonal.therapy</a:t>
            </a:r>
            <a:r>
              <a:rPr lang="en-AU" dirty="0">
                <a:solidFill>
                  <a:schemeClr val="bg1"/>
                </a:solidFill>
              </a:rPr>
              <a:t>  		</a:t>
            </a:r>
            <a:r>
              <a:rPr lang="en-AU" dirty="0" err="1">
                <a:solidFill>
                  <a:schemeClr val="bg1"/>
                </a:solidFill>
              </a:rPr>
              <a:t>chemotherapy.treatment</a:t>
            </a:r>
            <a:r>
              <a:rPr lang="en-AU" dirty="0">
                <a:solidFill>
                  <a:schemeClr val="bg1"/>
                </a:solidFill>
              </a:rPr>
              <a:t> 		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age.at.diagnosis</a:t>
            </a:r>
            <a:r>
              <a:rPr lang="en-AU" dirty="0">
                <a:solidFill>
                  <a:schemeClr val="bg1"/>
                </a:solidFill>
              </a:rPr>
              <a:t>					Ethnicity  					</a:t>
            </a:r>
            <a:r>
              <a:rPr lang="en-AU" dirty="0" err="1">
                <a:solidFill>
                  <a:schemeClr val="bg1"/>
                </a:solidFill>
              </a:rPr>
              <a:t>tumor.size..mm</a:t>
            </a:r>
            <a:r>
              <a:rPr lang="en-AU" dirty="0">
                <a:solidFill>
                  <a:schemeClr val="bg1"/>
                </a:solidFill>
              </a:rPr>
              <a:t>  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TumorGrading</a:t>
            </a:r>
            <a:r>
              <a:rPr lang="en-AU" dirty="0">
                <a:solidFill>
                  <a:schemeClr val="bg1"/>
                </a:solidFill>
              </a:rPr>
              <a:t> 			    </a:t>
            </a:r>
            <a:r>
              <a:rPr lang="en-AU" dirty="0" err="1">
                <a:solidFill>
                  <a:schemeClr val="bg1"/>
                </a:solidFill>
              </a:rPr>
              <a:t>radiation.treatment</a:t>
            </a:r>
            <a:r>
              <a:rPr lang="en-AU" dirty="0">
                <a:solidFill>
                  <a:schemeClr val="bg1"/>
                </a:solidFill>
              </a:rPr>
              <a:t> 	    </a:t>
            </a:r>
            <a:r>
              <a:rPr lang="en-AU" dirty="0" err="1">
                <a:solidFill>
                  <a:schemeClr val="bg1"/>
                </a:solidFill>
              </a:rPr>
              <a:t>Progesterone.Receptor.status</a:t>
            </a: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EstrogenReceptorStatus</a:t>
            </a:r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72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825F0D-1F3C-43F2-9FD0-639B82E50403}"/>
              </a:ext>
            </a:extLst>
          </p:cNvPr>
          <p:cNvSpPr/>
          <p:nvPr/>
        </p:nvSpPr>
        <p:spPr>
          <a:xfrm>
            <a:off x="457200" y="1384300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071DA-B2A3-4FCF-80CA-C5D4F8B5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Breast cancer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31E97-AC1E-44BC-B70F-CDE5586AF3D9}"/>
              </a:ext>
            </a:extLst>
          </p:cNvPr>
          <p:cNvSpPr txBox="1"/>
          <p:nvPr/>
        </p:nvSpPr>
        <p:spPr>
          <a:xfrm>
            <a:off x="1822450" y="4794577"/>
            <a:ext cx="7248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Genomic and transcriptional aberrations linked to breast cancer </a:t>
            </a:r>
            <a:r>
              <a:rPr lang="en-US" sz="1000" dirty="0" err="1"/>
              <a:t>pathophysiologies</a:t>
            </a:r>
            <a:r>
              <a:rPr lang="en-US" sz="1000" dirty="0"/>
              <a:t>. (PMID:17157792)</a:t>
            </a:r>
          </a:p>
          <a:p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7ADDC6-E078-4421-9ED8-0FD47879955F}"/>
              </a:ext>
            </a:extLst>
          </p:cNvPr>
          <p:cNvSpPr/>
          <p:nvPr/>
        </p:nvSpPr>
        <p:spPr>
          <a:xfrm>
            <a:off x="457200" y="2246149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2598A7-A761-41ED-94FB-693F58B6550E}"/>
              </a:ext>
            </a:extLst>
          </p:cNvPr>
          <p:cNvSpPr/>
          <p:nvPr/>
        </p:nvSpPr>
        <p:spPr>
          <a:xfrm>
            <a:off x="457200" y="3077287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AE5BEF-9058-49E0-964C-2F784EA80C8A}"/>
              </a:ext>
            </a:extLst>
          </p:cNvPr>
          <p:cNvSpPr/>
          <p:nvPr/>
        </p:nvSpPr>
        <p:spPr>
          <a:xfrm>
            <a:off x="457200" y="3908425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68A396-111E-456B-886A-4EC150AC1953}"/>
              </a:ext>
            </a:extLst>
          </p:cNvPr>
          <p:cNvSpPr/>
          <p:nvPr/>
        </p:nvSpPr>
        <p:spPr>
          <a:xfrm>
            <a:off x="3162300" y="1384300"/>
            <a:ext cx="2470150" cy="7175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7610F7-CCAB-4FDC-AA87-F8C652808E94}"/>
              </a:ext>
            </a:extLst>
          </p:cNvPr>
          <p:cNvSpPr/>
          <p:nvPr/>
        </p:nvSpPr>
        <p:spPr>
          <a:xfrm>
            <a:off x="3162300" y="2246149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F3F0A04-1A2F-42E6-ACE5-08CAF001D886}"/>
              </a:ext>
            </a:extLst>
          </p:cNvPr>
          <p:cNvSpPr/>
          <p:nvPr/>
        </p:nvSpPr>
        <p:spPr>
          <a:xfrm>
            <a:off x="3162300" y="3077287"/>
            <a:ext cx="2470150" cy="7175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2CCAED-F3B9-4E38-9FFB-5A5ED7140D11}"/>
              </a:ext>
            </a:extLst>
          </p:cNvPr>
          <p:cNvSpPr/>
          <p:nvPr/>
        </p:nvSpPr>
        <p:spPr>
          <a:xfrm>
            <a:off x="5867400" y="1384300"/>
            <a:ext cx="2470150" cy="7175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A5F29-BB1C-4EDA-AC2E-07618CA815CD}"/>
              </a:ext>
            </a:extLst>
          </p:cNvPr>
          <p:cNvSpPr/>
          <p:nvPr/>
        </p:nvSpPr>
        <p:spPr>
          <a:xfrm>
            <a:off x="5867400" y="2246149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81DEF8-0F0C-450D-8F47-D8DF11ADBE5C}"/>
              </a:ext>
            </a:extLst>
          </p:cNvPr>
          <p:cNvSpPr/>
          <p:nvPr/>
        </p:nvSpPr>
        <p:spPr>
          <a:xfrm>
            <a:off x="5867400" y="3077287"/>
            <a:ext cx="27495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5CB1-3E76-4B99-9865-557D7E00F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81050"/>
            <a:ext cx="9080500" cy="3844925"/>
          </a:xfrm>
        </p:spPr>
        <p:txBody>
          <a:bodyPr/>
          <a:lstStyle/>
          <a:p>
            <a:r>
              <a:rPr lang="en-AU" dirty="0"/>
              <a:t>130 patients. Consider 10 variables:</a:t>
            </a:r>
            <a:br>
              <a:rPr lang="en-AU" dirty="0"/>
            </a:br>
            <a:br>
              <a:rPr lang="en-AU" dirty="0"/>
            </a:br>
            <a:endParaRPr lang="en-AU" dirty="0"/>
          </a:p>
          <a:p>
            <a:pPr marL="0" indent="0">
              <a:buNone/>
            </a:pPr>
            <a:r>
              <a:rPr lang="en-AU" dirty="0"/>
              <a:t>       </a:t>
            </a:r>
            <a:r>
              <a:rPr lang="en-AU" dirty="0" err="1">
                <a:solidFill>
                  <a:schemeClr val="bg1"/>
                </a:solidFill>
              </a:rPr>
              <a:t>node.positive</a:t>
            </a:r>
            <a:r>
              <a:rPr lang="en-AU" dirty="0">
                <a:solidFill>
                  <a:schemeClr val="bg1"/>
                </a:solidFill>
              </a:rPr>
              <a:t>  				</a:t>
            </a:r>
            <a:r>
              <a:rPr lang="en-AU" dirty="0" err="1">
                <a:solidFill>
                  <a:schemeClr val="bg1"/>
                </a:solidFill>
              </a:rPr>
              <a:t>hormonal.therapy</a:t>
            </a:r>
            <a:r>
              <a:rPr lang="en-AU" dirty="0">
                <a:solidFill>
                  <a:schemeClr val="bg1"/>
                </a:solidFill>
              </a:rPr>
              <a:t>  		</a:t>
            </a:r>
            <a:r>
              <a:rPr lang="en-AU" dirty="0" err="1">
                <a:solidFill>
                  <a:schemeClr val="bg1"/>
                </a:solidFill>
              </a:rPr>
              <a:t>chemotherapy.treatment</a:t>
            </a:r>
            <a:r>
              <a:rPr lang="en-AU" dirty="0">
                <a:solidFill>
                  <a:schemeClr val="bg1"/>
                </a:solidFill>
              </a:rPr>
              <a:t> 		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age.at.diagnosis</a:t>
            </a:r>
            <a:r>
              <a:rPr lang="en-AU" dirty="0">
                <a:solidFill>
                  <a:schemeClr val="bg1"/>
                </a:solidFill>
              </a:rPr>
              <a:t>					Ethnicity  					</a:t>
            </a:r>
            <a:r>
              <a:rPr lang="en-AU" dirty="0" err="1">
                <a:solidFill>
                  <a:schemeClr val="bg1"/>
                </a:solidFill>
              </a:rPr>
              <a:t>tumor.size..mm</a:t>
            </a:r>
            <a:r>
              <a:rPr lang="en-AU" dirty="0">
                <a:solidFill>
                  <a:schemeClr val="bg1"/>
                </a:solidFill>
              </a:rPr>
              <a:t>  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TumorGrading</a:t>
            </a:r>
            <a:r>
              <a:rPr lang="en-AU" dirty="0">
                <a:solidFill>
                  <a:schemeClr val="bg1"/>
                </a:solidFill>
              </a:rPr>
              <a:t> 			    </a:t>
            </a:r>
            <a:r>
              <a:rPr lang="en-AU" dirty="0" err="1">
                <a:solidFill>
                  <a:schemeClr val="bg1"/>
                </a:solidFill>
              </a:rPr>
              <a:t>radiation.treatment</a:t>
            </a:r>
            <a:r>
              <a:rPr lang="en-AU" dirty="0">
                <a:solidFill>
                  <a:schemeClr val="bg1"/>
                </a:solidFill>
              </a:rPr>
              <a:t> 	    </a:t>
            </a:r>
            <a:r>
              <a:rPr lang="en-AU" dirty="0" err="1">
                <a:solidFill>
                  <a:schemeClr val="bg1"/>
                </a:solidFill>
              </a:rPr>
              <a:t>Progesterone.Receptor.status</a:t>
            </a: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EstrogenReceptorStatus</a:t>
            </a:r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634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825F0D-1F3C-43F2-9FD0-639B82E50403}"/>
              </a:ext>
            </a:extLst>
          </p:cNvPr>
          <p:cNvSpPr/>
          <p:nvPr/>
        </p:nvSpPr>
        <p:spPr>
          <a:xfrm>
            <a:off x="457200" y="1384300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071DA-B2A3-4FCF-80CA-C5D4F8B5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Breast cancer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31E97-AC1E-44BC-B70F-CDE5586AF3D9}"/>
              </a:ext>
            </a:extLst>
          </p:cNvPr>
          <p:cNvSpPr txBox="1"/>
          <p:nvPr/>
        </p:nvSpPr>
        <p:spPr>
          <a:xfrm>
            <a:off x="1822450" y="4794577"/>
            <a:ext cx="7248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000" dirty="0"/>
              <a:t>Genomic and transcriptional aberrations linked to breast cancer </a:t>
            </a:r>
            <a:r>
              <a:rPr lang="en-US" sz="1000" dirty="0" err="1"/>
              <a:t>pathophysiologies</a:t>
            </a:r>
            <a:r>
              <a:rPr lang="en-US" sz="1000" dirty="0"/>
              <a:t>. (PMID:17157792)</a:t>
            </a:r>
          </a:p>
          <a:p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7ADDC6-E078-4421-9ED8-0FD47879955F}"/>
              </a:ext>
            </a:extLst>
          </p:cNvPr>
          <p:cNvSpPr/>
          <p:nvPr/>
        </p:nvSpPr>
        <p:spPr>
          <a:xfrm>
            <a:off x="457200" y="2246149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2598A7-A761-41ED-94FB-693F58B6550E}"/>
              </a:ext>
            </a:extLst>
          </p:cNvPr>
          <p:cNvSpPr/>
          <p:nvPr/>
        </p:nvSpPr>
        <p:spPr>
          <a:xfrm>
            <a:off x="457200" y="3077287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AE5BEF-9058-49E0-964C-2F784EA80C8A}"/>
              </a:ext>
            </a:extLst>
          </p:cNvPr>
          <p:cNvSpPr/>
          <p:nvPr/>
        </p:nvSpPr>
        <p:spPr>
          <a:xfrm>
            <a:off x="457200" y="3908425"/>
            <a:ext cx="2470150" cy="7175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68A396-111E-456B-886A-4EC150AC1953}"/>
              </a:ext>
            </a:extLst>
          </p:cNvPr>
          <p:cNvSpPr/>
          <p:nvPr/>
        </p:nvSpPr>
        <p:spPr>
          <a:xfrm>
            <a:off x="3162300" y="1384300"/>
            <a:ext cx="2470150" cy="7175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7610F7-CCAB-4FDC-AA87-F8C652808E94}"/>
              </a:ext>
            </a:extLst>
          </p:cNvPr>
          <p:cNvSpPr/>
          <p:nvPr/>
        </p:nvSpPr>
        <p:spPr>
          <a:xfrm>
            <a:off x="3162300" y="2246149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F3F0A04-1A2F-42E6-ACE5-08CAF001D886}"/>
              </a:ext>
            </a:extLst>
          </p:cNvPr>
          <p:cNvSpPr/>
          <p:nvPr/>
        </p:nvSpPr>
        <p:spPr>
          <a:xfrm>
            <a:off x="3162300" y="3077287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2CCAED-F3B9-4E38-9FFB-5A5ED7140D11}"/>
              </a:ext>
            </a:extLst>
          </p:cNvPr>
          <p:cNvSpPr/>
          <p:nvPr/>
        </p:nvSpPr>
        <p:spPr>
          <a:xfrm>
            <a:off x="5867400" y="1384300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A5F29-BB1C-4EDA-AC2E-07618CA815CD}"/>
              </a:ext>
            </a:extLst>
          </p:cNvPr>
          <p:cNvSpPr/>
          <p:nvPr/>
        </p:nvSpPr>
        <p:spPr>
          <a:xfrm>
            <a:off x="5867400" y="2246149"/>
            <a:ext cx="2470150" cy="7175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81DEF8-0F0C-450D-8F47-D8DF11ADBE5C}"/>
              </a:ext>
            </a:extLst>
          </p:cNvPr>
          <p:cNvSpPr/>
          <p:nvPr/>
        </p:nvSpPr>
        <p:spPr>
          <a:xfrm>
            <a:off x="5867400" y="3077287"/>
            <a:ext cx="2749550" cy="71755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5CB1-3E76-4B99-9865-557D7E00F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81050"/>
            <a:ext cx="9080500" cy="3844925"/>
          </a:xfrm>
        </p:spPr>
        <p:txBody>
          <a:bodyPr/>
          <a:lstStyle/>
          <a:p>
            <a:r>
              <a:rPr lang="en-AU" dirty="0"/>
              <a:t>130 patients. Consider 10 variables:</a:t>
            </a:r>
            <a:br>
              <a:rPr lang="en-AU" dirty="0"/>
            </a:br>
            <a:br>
              <a:rPr lang="en-AU" dirty="0"/>
            </a:br>
            <a:endParaRPr lang="en-AU" dirty="0"/>
          </a:p>
          <a:p>
            <a:pPr marL="0" indent="0">
              <a:buNone/>
            </a:pPr>
            <a:r>
              <a:rPr lang="en-AU" dirty="0"/>
              <a:t>       </a:t>
            </a:r>
            <a:r>
              <a:rPr lang="en-AU" dirty="0" err="1">
                <a:solidFill>
                  <a:schemeClr val="bg1"/>
                </a:solidFill>
              </a:rPr>
              <a:t>node.positive</a:t>
            </a:r>
            <a:r>
              <a:rPr lang="en-AU" dirty="0">
                <a:solidFill>
                  <a:schemeClr val="bg1"/>
                </a:solidFill>
              </a:rPr>
              <a:t>  				</a:t>
            </a:r>
            <a:r>
              <a:rPr lang="en-AU" dirty="0" err="1">
                <a:solidFill>
                  <a:schemeClr val="bg1"/>
                </a:solidFill>
              </a:rPr>
              <a:t>hormonal.therapy</a:t>
            </a:r>
            <a:r>
              <a:rPr lang="en-AU" dirty="0">
                <a:solidFill>
                  <a:schemeClr val="bg1"/>
                </a:solidFill>
              </a:rPr>
              <a:t>  		</a:t>
            </a:r>
            <a:r>
              <a:rPr lang="en-AU" dirty="0" err="1">
                <a:solidFill>
                  <a:schemeClr val="bg1"/>
                </a:solidFill>
              </a:rPr>
              <a:t>chemotherapy.treatment</a:t>
            </a:r>
            <a:r>
              <a:rPr lang="en-AU" dirty="0">
                <a:solidFill>
                  <a:schemeClr val="bg1"/>
                </a:solidFill>
              </a:rPr>
              <a:t> 		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age.at.diagnosis</a:t>
            </a:r>
            <a:r>
              <a:rPr lang="en-AU" dirty="0">
                <a:solidFill>
                  <a:schemeClr val="bg1"/>
                </a:solidFill>
              </a:rPr>
              <a:t>					Ethnicity  					</a:t>
            </a:r>
            <a:r>
              <a:rPr lang="en-AU" dirty="0" err="1">
                <a:solidFill>
                  <a:schemeClr val="bg1"/>
                </a:solidFill>
              </a:rPr>
              <a:t>tumor.size..mm</a:t>
            </a:r>
            <a:r>
              <a:rPr lang="en-AU" dirty="0">
                <a:solidFill>
                  <a:schemeClr val="bg1"/>
                </a:solidFill>
              </a:rPr>
              <a:t>  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TumorGrading</a:t>
            </a:r>
            <a:r>
              <a:rPr lang="en-AU" dirty="0">
                <a:solidFill>
                  <a:schemeClr val="bg1"/>
                </a:solidFill>
              </a:rPr>
              <a:t> 			    </a:t>
            </a:r>
            <a:r>
              <a:rPr lang="en-AU" dirty="0" err="1">
                <a:solidFill>
                  <a:schemeClr val="bg1"/>
                </a:solidFill>
              </a:rPr>
              <a:t>radiation.treatment</a:t>
            </a:r>
            <a:r>
              <a:rPr lang="en-AU" dirty="0">
                <a:solidFill>
                  <a:schemeClr val="bg1"/>
                </a:solidFill>
              </a:rPr>
              <a:t> 	    </a:t>
            </a:r>
            <a:r>
              <a:rPr lang="en-AU" dirty="0" err="1">
                <a:solidFill>
                  <a:schemeClr val="bg1"/>
                </a:solidFill>
              </a:rPr>
              <a:t>Progesterone.Receptor.status</a:t>
            </a: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en-AU" dirty="0">
                <a:solidFill>
                  <a:schemeClr val="bg1"/>
                </a:solidFill>
              </a:rPr>
            </a:b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EstrogenReceptorStatus</a:t>
            </a:r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237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ED89-75E9-4347-9642-4606DE07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Unsupervised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BABAD-9E90-4F9C-9400-22E2670DD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6DAA6-CDCA-4671-988D-4C3DCE05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19" y="1201673"/>
            <a:ext cx="5547439" cy="27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48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565852226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815</Words>
  <Application>Microsoft Office PowerPoint</Application>
  <PresentationFormat>On-screen Show (16:9)</PresentationFormat>
  <Paragraphs>111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Lucida Grande</vt:lpstr>
      <vt:lpstr>Tw Cen MT</vt:lpstr>
      <vt:lpstr>PPT-template-widescreen_August15</vt:lpstr>
      <vt:lpstr>1_PPT-template-widescreen_August15</vt:lpstr>
      <vt:lpstr>Clustering</vt:lpstr>
      <vt:lpstr>Bioinformatics</vt:lpstr>
      <vt:lpstr>Clustering 20,000 genes</vt:lpstr>
      <vt:lpstr>Clustering 100,000 cells</vt:lpstr>
      <vt:lpstr>Breast cancer</vt:lpstr>
      <vt:lpstr>Breast cancer</vt:lpstr>
      <vt:lpstr>Breast cancer</vt:lpstr>
      <vt:lpstr>Unsupervised clustering</vt:lpstr>
      <vt:lpstr>K-means clustering</vt:lpstr>
      <vt:lpstr>PowerPoint Presentation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</vt:lpstr>
      <vt:lpstr>Hierarchical clustering</vt:lpstr>
      <vt:lpstr>Hierarchical clustering</vt:lpstr>
      <vt:lpstr>PowerPoint Presentation</vt:lpstr>
      <vt:lpstr>Example 1</vt:lpstr>
      <vt:lpstr>Example 2</vt:lpstr>
      <vt:lpstr>Between cluster similarity measures</vt:lpstr>
      <vt:lpstr>Distance metrics</vt:lpstr>
      <vt:lpstr>Code</vt:lpstr>
      <vt:lpstr>PowerPoint Presentation</vt:lpstr>
      <vt:lpstr>Code</vt:lpstr>
      <vt:lpstr>Highly multiplexed in situ imaging cytometry</vt:lpstr>
      <vt:lpstr>PowerPoint Presentation</vt:lpstr>
      <vt:lpstr>Clustering highly multiplexed imaging data</vt:lpstr>
      <vt:lpstr>When and why?</vt:lpstr>
      <vt:lpstr>When and why?</vt:lpstr>
      <vt:lpstr>Quantitative clustering</vt:lpstr>
      <vt:lpstr>Sydney Precision Data Science Centre Precision Bioinformatics Cluster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Ellis Patrick</dc:creator>
  <cp:lastModifiedBy>Ellis Patrick</cp:lastModifiedBy>
  <cp:revision>10</cp:revision>
  <dcterms:created xsi:type="dcterms:W3CDTF">2020-11-12T08:18:40Z</dcterms:created>
  <dcterms:modified xsi:type="dcterms:W3CDTF">2023-10-23T23:02:17Z</dcterms:modified>
</cp:coreProperties>
</file>